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57" r:id="rId28"/>
    <p:sldId id="1258" r:id="rId29"/>
    <p:sldId id="1247" r:id="rId30"/>
    <p:sldId id="1260" r:id="rId31"/>
    <p:sldId id="1120" r:id="rId32"/>
    <p:sldId id="1246" r:id="rId33"/>
    <p:sldId id="1248" r:id="rId34"/>
    <p:sldId id="1249" r:id="rId35"/>
    <p:sldId id="1250" r:id="rId36"/>
    <p:sldId id="125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338"/>
    <a:srgbClr val="5A5556"/>
    <a:srgbClr val="000000"/>
    <a:srgbClr val="D9D9D9"/>
    <a:srgbClr val="818181"/>
    <a:srgbClr val="FFFFFF"/>
    <a:srgbClr val="C7D5E5"/>
    <a:srgbClr val="BE4C49"/>
    <a:srgbClr val="D32720"/>
    <a:srgbClr val="B9C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518" autoAdjust="0"/>
  </p:normalViewPr>
  <p:slideViewPr>
    <p:cSldViewPr snapToGrid="0">
      <p:cViewPr varScale="1">
        <p:scale>
          <a:sx n="89" d="100"/>
          <a:sy n="89" d="100"/>
        </p:scale>
        <p:origin x="1694" y="8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17681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endParaRPr lang="en-US" dirty="0"/>
          </a:p>
          <a:p>
            <a:r>
              <a:rPr lang="en-US" dirty="0"/>
              <a:t>"Each structuring element represents a specific direction (0°, 45°, 90°, ..., 315°).</a:t>
            </a:r>
            <a:br>
              <a:rPr lang="en-US" dirty="0"/>
            </a:br>
            <a:r>
              <a:rPr lang="en-US" dirty="0"/>
              <a:t>Each iteration applies the thinning operation 8 times — once for each structuring element — to remove edge pixels in different directions.“</a:t>
            </a:r>
          </a:p>
          <a:p>
            <a:endParaRPr lang="en-US" dirty="0"/>
          </a:p>
          <a:p>
            <a:r>
              <a:rPr lang="vi-VN" dirty="0"/>
              <a:t>Trong phương pháp này, chúng ta dùng 8 cấu trúc phần tử quay theo 8 hướng chính, để tìm và loại bỏ các </a:t>
            </a:r>
            <a:r>
              <a:rPr lang="vi-VN" dirty="0" err="1"/>
              <a:t>pixel</a:t>
            </a:r>
            <a:r>
              <a:rPr lang="vi-VN" dirty="0"/>
              <a:t> rìa mà vẫn giữ nguyên hình dạng khung xương. Mỗi </a:t>
            </a:r>
            <a:r>
              <a:rPr lang="vi-VN" dirty="0" err="1"/>
              <a:t>structuring</a:t>
            </a:r>
            <a:r>
              <a:rPr lang="vi-VN" dirty="0"/>
              <a:t> </a:t>
            </a:r>
            <a:r>
              <a:rPr lang="vi-VN" dirty="0" err="1"/>
              <a:t>element</a:t>
            </a:r>
            <a:r>
              <a:rPr lang="vi-VN" dirty="0"/>
              <a:t> tìm các mẫu cụ thể của </a:t>
            </a:r>
            <a:r>
              <a:rPr lang="vi-VN" dirty="0" err="1"/>
              <a:t>pixel</a:t>
            </a:r>
            <a:r>
              <a:rPr lang="vi-VN" dirty="0"/>
              <a:t> cần xóa, ví dụ: </a:t>
            </a:r>
            <a:r>
              <a:rPr lang="vi-VN" dirty="0" err="1"/>
              <a:t>pixel</a:t>
            </a:r>
            <a:r>
              <a:rPr lang="vi-VN" dirty="0"/>
              <a:t> thừa ở cạnh trái, góc trên phải,… Sau 8 lần áp dụng, ta thu được ảnh đã được làm mỏng."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19264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morphological skeleton</a:t>
            </a:r>
            <a:r>
              <a:rPr lang="en-US" dirty="0"/>
              <a:t> of a binary image is a </a:t>
            </a:r>
            <a:r>
              <a:rPr lang="en-US" b="1" dirty="0"/>
              <a:t>thin version</a:t>
            </a:r>
            <a:r>
              <a:rPr lang="en-US" dirty="0"/>
              <a:t> of the shape that retains its </a:t>
            </a:r>
            <a:r>
              <a:rPr lang="en-US" b="1" dirty="0"/>
              <a:t>essential structure and topology</a:t>
            </a:r>
            <a:r>
              <a:rPr lang="en-US" dirty="0"/>
              <a:t>. It is useful for shape analysis, pattern recognition, and object representation.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86379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289277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gif"/><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6.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5"/>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6"/>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6"/>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6"/>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7"/>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8"/>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9"/>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0"/>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pic>
        <p:nvPicPr>
          <p:cNvPr id="3" name="Picture 2" descr="A black square with white numbers in it&#10;&#10;AI-generated content may be incorrect.">
            <a:extLst>
              <a:ext uri="{FF2B5EF4-FFF2-40B4-BE49-F238E27FC236}">
                <a16:creationId xmlns:a16="http://schemas.microsoft.com/office/drawing/2014/main" id="{6AA68C0D-68BD-DF98-1374-B36E14A656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7778" y="1036275"/>
            <a:ext cx="908222" cy="914400"/>
          </a:xfrm>
          <a:prstGeom prst="rect">
            <a:avLst/>
          </a:prstGeom>
        </p:spPr>
      </p:pic>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5"/>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6"/>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7"/>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8"/>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9"/>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10"/>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1026" name="Picture 2" descr="Morphological Operations in Image Processing">
            <a:extLst>
              <a:ext uri="{FF2B5EF4-FFF2-40B4-BE49-F238E27FC236}">
                <a16:creationId xmlns:a16="http://schemas.microsoft.com/office/drawing/2014/main" id="{1A7F8161-177C-9AA4-35D3-19C3C50A68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9"/>
          <a:stretch/>
        </p:blipFill>
        <p:spPr bwMode="auto">
          <a:xfrm>
            <a:off x="9342408" y="748664"/>
            <a:ext cx="2099419" cy="887125"/>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59541BE-5C89-5CC3-3C9B-34155E4CE8EF}"/>
              </a:ext>
            </a:extLst>
          </p:cNvPr>
          <p:cNvSpPr txBox="1"/>
          <p:nvPr/>
        </p:nvSpPr>
        <p:spPr>
          <a:xfrm>
            <a:off x="275844" y="712460"/>
            <a:ext cx="9066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Thinning is a morphological operation that preserves the structure and connectivity of an object while removing edge pixels. The result is a skeletal representation, or the 'skeleton', of the original shape. </a:t>
            </a:r>
          </a:p>
        </p:txBody>
      </p:sp>
      <p:pic>
        <p:nvPicPr>
          <p:cNvPr id="13" name="Hình ảnh 12">
            <a:extLst>
              <a:ext uri="{FF2B5EF4-FFF2-40B4-BE49-F238E27FC236}">
                <a16:creationId xmlns:a16="http://schemas.microsoft.com/office/drawing/2014/main" id="{0C1C42BF-F0C8-8484-55A7-AC13DC2032C8}"/>
              </a:ext>
            </a:extLst>
          </p:cNvPr>
          <p:cNvPicPr>
            <a:picLocks noChangeAspect="1"/>
          </p:cNvPicPr>
          <p:nvPr/>
        </p:nvPicPr>
        <p:blipFill>
          <a:blip r:embed="rId4"/>
          <a:stretch>
            <a:fillRect/>
          </a:stretch>
        </p:blipFill>
        <p:spPr>
          <a:xfrm>
            <a:off x="3170409" y="1918442"/>
            <a:ext cx="2252406" cy="750802"/>
          </a:xfrm>
          <a:prstGeom prst="rect">
            <a:avLst/>
          </a:prstGeom>
        </p:spPr>
      </p:pic>
      <p:pic>
        <p:nvPicPr>
          <p:cNvPr id="15" name="Hình ảnh 14">
            <a:extLst>
              <a:ext uri="{FF2B5EF4-FFF2-40B4-BE49-F238E27FC236}">
                <a16:creationId xmlns:a16="http://schemas.microsoft.com/office/drawing/2014/main" id="{108CECE4-C9A7-BC62-EF0A-AA082A5EA0B7}"/>
              </a:ext>
            </a:extLst>
          </p:cNvPr>
          <p:cNvPicPr>
            <a:picLocks noChangeAspect="1"/>
          </p:cNvPicPr>
          <p:nvPr/>
        </p:nvPicPr>
        <p:blipFill>
          <a:blip r:embed="rId5"/>
          <a:stretch>
            <a:fillRect/>
          </a:stretch>
        </p:blipFill>
        <p:spPr>
          <a:xfrm>
            <a:off x="2779803" y="2726701"/>
            <a:ext cx="2812412" cy="427376"/>
          </a:xfrm>
          <a:prstGeom prst="rect">
            <a:avLst/>
          </a:prstGeom>
        </p:spPr>
      </p:pic>
      <p:sp>
        <p:nvSpPr>
          <p:cNvPr id="16" name="Hộp Văn bản 15">
            <a:extLst>
              <a:ext uri="{FF2B5EF4-FFF2-40B4-BE49-F238E27FC236}">
                <a16:creationId xmlns:a16="http://schemas.microsoft.com/office/drawing/2014/main" id="{378B4B4D-DDB4-E328-4306-7CE0C4227B0D}"/>
              </a:ext>
            </a:extLst>
          </p:cNvPr>
          <p:cNvSpPr txBox="1"/>
          <p:nvPr/>
        </p:nvSpPr>
        <p:spPr>
          <a:xfrm>
            <a:off x="275844" y="2716230"/>
            <a:ext cx="2812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of structure element:</a:t>
            </a:r>
          </a:p>
        </p:txBody>
      </p:sp>
      <p:grpSp>
        <p:nvGrpSpPr>
          <p:cNvPr id="54" name="Nhóm 53">
            <a:extLst>
              <a:ext uri="{FF2B5EF4-FFF2-40B4-BE49-F238E27FC236}">
                <a16:creationId xmlns:a16="http://schemas.microsoft.com/office/drawing/2014/main" id="{0D265824-E0AA-6A75-598D-E0B72D9ADFF8}"/>
              </a:ext>
            </a:extLst>
          </p:cNvPr>
          <p:cNvGrpSpPr/>
          <p:nvPr/>
        </p:nvGrpSpPr>
        <p:grpSpPr>
          <a:xfrm>
            <a:off x="5820410" y="2129843"/>
            <a:ext cx="6146801" cy="1542105"/>
            <a:chOff x="275844" y="3143879"/>
            <a:chExt cx="6146801" cy="1542105"/>
          </a:xfrm>
        </p:grpSpPr>
        <p:pic>
          <p:nvPicPr>
            <p:cNvPr id="9" name="Hình ảnh 8">
              <a:extLst>
                <a:ext uri="{FF2B5EF4-FFF2-40B4-BE49-F238E27FC236}">
                  <a16:creationId xmlns:a16="http://schemas.microsoft.com/office/drawing/2014/main" id="{3864A391-0A2C-17A1-230C-165826A0E679}"/>
                </a:ext>
              </a:extLst>
            </p:cNvPr>
            <p:cNvPicPr>
              <a:picLocks noChangeAspect="1"/>
            </p:cNvPicPr>
            <p:nvPr/>
          </p:nvPicPr>
          <p:blipFill>
            <a:blip r:embed="rId6"/>
            <a:srcRect l="18096" t="15056" r="18680" b="48859"/>
            <a:stretch/>
          </p:blipFill>
          <p:spPr>
            <a:xfrm>
              <a:off x="275844" y="3143879"/>
              <a:ext cx="6146801" cy="1284567"/>
            </a:xfrm>
            <a:prstGeom prst="rect">
              <a:avLst/>
            </a:prstGeom>
          </p:spPr>
        </p:pic>
        <p:grpSp>
          <p:nvGrpSpPr>
            <p:cNvPr id="53" name="Nhóm 52">
              <a:extLst>
                <a:ext uri="{FF2B5EF4-FFF2-40B4-BE49-F238E27FC236}">
                  <a16:creationId xmlns:a16="http://schemas.microsoft.com/office/drawing/2014/main" id="{ED81EC86-3FDA-EE9B-C388-0D89DBF38CA0}"/>
                </a:ext>
              </a:extLst>
            </p:cNvPr>
            <p:cNvGrpSpPr/>
            <p:nvPr/>
          </p:nvGrpSpPr>
          <p:grpSpPr>
            <a:xfrm>
              <a:off x="595021" y="4316652"/>
              <a:ext cx="5701338" cy="369332"/>
              <a:chOff x="595021" y="4316652"/>
              <a:chExt cx="5701338" cy="369332"/>
            </a:xfrm>
          </p:grpSpPr>
          <p:sp>
            <p:nvSpPr>
              <p:cNvPr id="17" name="Hộp Văn bản 16">
                <a:extLst>
                  <a:ext uri="{FF2B5EF4-FFF2-40B4-BE49-F238E27FC236}">
                    <a16:creationId xmlns:a16="http://schemas.microsoft.com/office/drawing/2014/main" id="{42565ACC-4B85-471A-0BAE-E0D2B5672430}"/>
                  </a:ext>
                </a:extLst>
              </p:cNvPr>
              <p:cNvSpPr txBox="1"/>
              <p:nvPr/>
            </p:nvSpPr>
            <p:spPr>
              <a:xfrm>
                <a:off x="595021" y="4316652"/>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18" name="Hộp Văn bản 17">
                <a:extLst>
                  <a:ext uri="{FF2B5EF4-FFF2-40B4-BE49-F238E27FC236}">
                    <a16:creationId xmlns:a16="http://schemas.microsoft.com/office/drawing/2014/main" id="{414ED60E-0A62-4A46-4BD2-B68A6B2A0250}"/>
                  </a:ext>
                </a:extLst>
              </p:cNvPr>
              <p:cNvSpPr txBox="1"/>
              <p:nvPr/>
            </p:nvSpPr>
            <p:spPr>
              <a:xfrm>
                <a:off x="1319639"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45°</a:t>
                </a:r>
              </a:p>
            </p:txBody>
          </p:sp>
          <p:sp>
            <p:nvSpPr>
              <p:cNvPr id="19" name="Hộp Văn bản 18">
                <a:extLst>
                  <a:ext uri="{FF2B5EF4-FFF2-40B4-BE49-F238E27FC236}">
                    <a16:creationId xmlns:a16="http://schemas.microsoft.com/office/drawing/2014/main" id="{99857710-46EF-C666-A31C-B6799BB86A3C}"/>
                  </a:ext>
                </a:extLst>
              </p:cNvPr>
              <p:cNvSpPr txBox="1"/>
              <p:nvPr/>
            </p:nvSpPr>
            <p:spPr>
              <a:xfrm>
                <a:off x="2018416"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90°</a:t>
                </a:r>
              </a:p>
            </p:txBody>
          </p:sp>
          <p:sp>
            <p:nvSpPr>
              <p:cNvPr id="20" name="Hộp Văn bản 19">
                <a:extLst>
                  <a:ext uri="{FF2B5EF4-FFF2-40B4-BE49-F238E27FC236}">
                    <a16:creationId xmlns:a16="http://schemas.microsoft.com/office/drawing/2014/main" id="{9BE4D7DE-49AE-6669-86AD-71CF1CF84927}"/>
                  </a:ext>
                </a:extLst>
              </p:cNvPr>
              <p:cNvSpPr txBox="1"/>
              <p:nvPr/>
            </p:nvSpPr>
            <p:spPr>
              <a:xfrm>
                <a:off x="2710872"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135°</a:t>
                </a:r>
              </a:p>
            </p:txBody>
          </p:sp>
          <p:sp>
            <p:nvSpPr>
              <p:cNvPr id="21" name="Hộp Văn bản 20">
                <a:extLst>
                  <a:ext uri="{FF2B5EF4-FFF2-40B4-BE49-F238E27FC236}">
                    <a16:creationId xmlns:a16="http://schemas.microsoft.com/office/drawing/2014/main" id="{11B36046-30F5-3F7C-4BCD-8E4171FA4012}"/>
                  </a:ext>
                </a:extLst>
              </p:cNvPr>
              <p:cNvSpPr txBox="1"/>
              <p:nvPr/>
            </p:nvSpPr>
            <p:spPr>
              <a:xfrm>
                <a:off x="344727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180°</a:t>
                </a:r>
              </a:p>
            </p:txBody>
          </p:sp>
          <p:sp>
            <p:nvSpPr>
              <p:cNvPr id="22" name="Hộp Văn bản 21">
                <a:extLst>
                  <a:ext uri="{FF2B5EF4-FFF2-40B4-BE49-F238E27FC236}">
                    <a16:creationId xmlns:a16="http://schemas.microsoft.com/office/drawing/2014/main" id="{2AA574E7-A1F8-DBA6-6D7F-E468E94C4D19}"/>
                  </a:ext>
                </a:extLst>
              </p:cNvPr>
              <p:cNvSpPr txBox="1"/>
              <p:nvPr/>
            </p:nvSpPr>
            <p:spPr>
              <a:xfrm>
                <a:off x="4171995"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225°</a:t>
                </a:r>
              </a:p>
            </p:txBody>
          </p:sp>
          <p:sp>
            <p:nvSpPr>
              <p:cNvPr id="24" name="Hộp Văn bản 23">
                <a:extLst>
                  <a:ext uri="{FF2B5EF4-FFF2-40B4-BE49-F238E27FC236}">
                    <a16:creationId xmlns:a16="http://schemas.microsoft.com/office/drawing/2014/main" id="{A2BA847B-2A22-AE6F-0C48-B06842B44E0F}"/>
                  </a:ext>
                </a:extLst>
              </p:cNvPr>
              <p:cNvSpPr txBox="1"/>
              <p:nvPr/>
            </p:nvSpPr>
            <p:spPr>
              <a:xfrm>
                <a:off x="4863214"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270°</a:t>
                </a:r>
              </a:p>
            </p:txBody>
          </p:sp>
          <p:sp>
            <p:nvSpPr>
              <p:cNvPr id="25" name="Hộp Văn bản 24">
                <a:extLst>
                  <a:ext uri="{FF2B5EF4-FFF2-40B4-BE49-F238E27FC236}">
                    <a16:creationId xmlns:a16="http://schemas.microsoft.com/office/drawing/2014/main" id="{DA70C224-686A-B517-338B-3D6DF842C19A}"/>
                  </a:ext>
                </a:extLst>
              </p:cNvPr>
              <p:cNvSpPr txBox="1"/>
              <p:nvPr/>
            </p:nvSpPr>
            <p:spPr>
              <a:xfrm>
                <a:off x="564292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315°</a:t>
                </a:r>
              </a:p>
            </p:txBody>
          </p:sp>
        </p:grpSp>
      </p:grpSp>
      <p:grpSp>
        <p:nvGrpSpPr>
          <p:cNvPr id="50" name="Nhóm 49">
            <a:extLst>
              <a:ext uri="{FF2B5EF4-FFF2-40B4-BE49-F238E27FC236}">
                <a16:creationId xmlns:a16="http://schemas.microsoft.com/office/drawing/2014/main" id="{FA99AE86-2AA7-9330-5B35-FDA3AC5DF8FF}"/>
              </a:ext>
            </a:extLst>
          </p:cNvPr>
          <p:cNvGrpSpPr/>
          <p:nvPr/>
        </p:nvGrpSpPr>
        <p:grpSpPr>
          <a:xfrm>
            <a:off x="1152635" y="3211534"/>
            <a:ext cx="3906127" cy="3100943"/>
            <a:chOff x="7150708" y="2069718"/>
            <a:chExt cx="4765937" cy="3726242"/>
          </a:xfrm>
        </p:grpSpPr>
        <p:pic>
          <p:nvPicPr>
            <p:cNvPr id="27" name="Hình ảnh 26">
              <a:extLst>
                <a:ext uri="{FF2B5EF4-FFF2-40B4-BE49-F238E27FC236}">
                  <a16:creationId xmlns:a16="http://schemas.microsoft.com/office/drawing/2014/main" id="{41458510-03AD-5CE9-0109-A6F4F26FDA15}"/>
                </a:ext>
              </a:extLst>
            </p:cNvPr>
            <p:cNvPicPr>
              <a:picLocks noChangeAspect="1"/>
            </p:cNvPicPr>
            <p:nvPr/>
          </p:nvPicPr>
          <p:blipFill>
            <a:blip r:embed="rId7"/>
            <a:stretch>
              <a:fillRect/>
            </a:stretch>
          </p:blipFill>
          <p:spPr>
            <a:xfrm>
              <a:off x="8601740" y="3085562"/>
              <a:ext cx="1571844" cy="1590897"/>
            </a:xfrm>
            <a:prstGeom prst="rect">
              <a:avLst/>
            </a:prstGeom>
          </p:spPr>
        </p:pic>
        <p:cxnSp>
          <p:nvCxnSpPr>
            <p:cNvPr id="29" name="Đường kết nối Mũi tên Thẳng 28">
              <a:extLst>
                <a:ext uri="{FF2B5EF4-FFF2-40B4-BE49-F238E27FC236}">
                  <a16:creationId xmlns:a16="http://schemas.microsoft.com/office/drawing/2014/main" id="{17BFEB67-EC5A-76EA-873E-C6E549CB531A}"/>
                </a:ext>
              </a:extLst>
            </p:cNvPr>
            <p:cNvCxnSpPr>
              <a:cxnSpLocks/>
            </p:cNvCxnSpPr>
            <p:nvPr/>
          </p:nvCxnSpPr>
          <p:spPr>
            <a:xfrm flipH="1">
              <a:off x="9474522" y="2485627"/>
              <a:ext cx="834044" cy="12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FCC0C092-B353-9BB5-24D6-95AE67AC3618}"/>
                </a:ext>
              </a:extLst>
            </p:cNvPr>
            <p:cNvSpPr txBox="1"/>
            <p:nvPr/>
          </p:nvSpPr>
          <p:spPr>
            <a:xfrm>
              <a:off x="9699294" y="2069718"/>
              <a:ext cx="134582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t>
              </a:r>
            </a:p>
          </p:txBody>
        </p:sp>
        <p:cxnSp>
          <p:nvCxnSpPr>
            <p:cNvPr id="33" name="Đường kết nối Mũi tên Thẳng 32">
              <a:extLst>
                <a:ext uri="{FF2B5EF4-FFF2-40B4-BE49-F238E27FC236}">
                  <a16:creationId xmlns:a16="http://schemas.microsoft.com/office/drawing/2014/main" id="{4A1F7FF1-2216-DE5C-1CE4-5654C1ED6B73}"/>
                </a:ext>
              </a:extLst>
            </p:cNvPr>
            <p:cNvCxnSpPr>
              <a:cxnSpLocks/>
            </p:cNvCxnSpPr>
            <p:nvPr/>
          </p:nvCxnSpPr>
          <p:spPr>
            <a:xfrm>
              <a:off x="8016250" y="2900896"/>
              <a:ext cx="825825" cy="45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5965BB07-7E00-5483-E444-2E447EC471FA}"/>
                </a:ext>
              </a:extLst>
            </p:cNvPr>
            <p:cNvSpPr txBox="1"/>
            <p:nvPr/>
          </p:nvSpPr>
          <p:spPr>
            <a:xfrm>
              <a:off x="7150708" y="2479558"/>
              <a:ext cx="1691367"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Background</a:t>
              </a:r>
            </a:p>
          </p:txBody>
        </p:sp>
        <p:sp>
          <p:nvSpPr>
            <p:cNvPr id="38" name="Hộp Văn bản 37">
              <a:extLst>
                <a:ext uri="{FF2B5EF4-FFF2-40B4-BE49-F238E27FC236}">
                  <a16:creationId xmlns:a16="http://schemas.microsoft.com/office/drawing/2014/main" id="{EDE292DF-F4BE-9D93-DF80-D09F57A4FCA5}"/>
                </a:ext>
              </a:extLst>
            </p:cNvPr>
            <p:cNvSpPr txBox="1"/>
            <p:nvPr/>
          </p:nvSpPr>
          <p:spPr>
            <a:xfrm>
              <a:off x="10173584" y="5352153"/>
              <a:ext cx="1743061"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Foreground</a:t>
              </a:r>
            </a:p>
          </p:txBody>
        </p:sp>
        <p:cxnSp>
          <p:nvCxnSpPr>
            <p:cNvPr id="39" name="Đường kết nối Mũi tên Thẳng 38">
              <a:extLst>
                <a:ext uri="{FF2B5EF4-FFF2-40B4-BE49-F238E27FC236}">
                  <a16:creationId xmlns:a16="http://schemas.microsoft.com/office/drawing/2014/main" id="{AB378851-7EFA-D784-AADC-9B07F4914CDD}"/>
                </a:ext>
              </a:extLst>
            </p:cNvPr>
            <p:cNvCxnSpPr>
              <a:cxnSpLocks/>
            </p:cNvCxnSpPr>
            <p:nvPr/>
          </p:nvCxnSpPr>
          <p:spPr>
            <a:xfrm flipH="1" flipV="1">
              <a:off x="9860381" y="4453848"/>
              <a:ext cx="778296" cy="89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0F3F4022-6DFF-1AAB-3C7E-CCF046F6E57D}"/>
                </a:ext>
              </a:extLst>
            </p:cNvPr>
            <p:cNvCxnSpPr>
              <a:cxnSpLocks/>
            </p:cNvCxnSpPr>
            <p:nvPr/>
          </p:nvCxnSpPr>
          <p:spPr>
            <a:xfrm>
              <a:off x="8367623" y="3881010"/>
              <a:ext cx="233775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46" name="Hộp Văn bản 45">
              <a:extLst>
                <a:ext uri="{FF2B5EF4-FFF2-40B4-BE49-F238E27FC236}">
                  <a16:creationId xmlns:a16="http://schemas.microsoft.com/office/drawing/2014/main" id="{19F127EC-2A7B-1F9D-19AB-C2FF59848D69}"/>
                </a:ext>
              </a:extLst>
            </p:cNvPr>
            <p:cNvSpPr txBox="1"/>
            <p:nvPr/>
          </p:nvSpPr>
          <p:spPr>
            <a:xfrm>
              <a:off x="10709228" y="3696344"/>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49" name="Hộp Văn bản 48">
              <a:extLst>
                <a:ext uri="{FF2B5EF4-FFF2-40B4-BE49-F238E27FC236}">
                  <a16:creationId xmlns:a16="http://schemas.microsoft.com/office/drawing/2014/main" id="{74826565-C00B-EFE8-57BB-F1A70DF84F2F}"/>
                </a:ext>
              </a:extLst>
            </p:cNvPr>
            <p:cNvSpPr txBox="1"/>
            <p:nvPr/>
          </p:nvSpPr>
          <p:spPr>
            <a:xfrm>
              <a:off x="9141707" y="4777967"/>
              <a:ext cx="557586"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B1</a:t>
              </a:r>
            </a:p>
          </p:txBody>
        </p:sp>
      </p:grpSp>
      <p:pic>
        <p:nvPicPr>
          <p:cNvPr id="52" name="Hình ảnh 51">
            <a:extLst>
              <a:ext uri="{FF2B5EF4-FFF2-40B4-BE49-F238E27FC236}">
                <a16:creationId xmlns:a16="http://schemas.microsoft.com/office/drawing/2014/main" id="{18F061EE-80B4-DBD1-D7E1-E6272A89C9FA}"/>
              </a:ext>
            </a:extLst>
          </p:cNvPr>
          <p:cNvPicPr>
            <a:picLocks noChangeAspect="1"/>
          </p:cNvPicPr>
          <p:nvPr/>
        </p:nvPicPr>
        <p:blipFill>
          <a:blip r:embed="rId8"/>
          <a:stretch>
            <a:fillRect/>
          </a:stretch>
        </p:blipFill>
        <p:spPr>
          <a:xfrm>
            <a:off x="7197119" y="4350956"/>
            <a:ext cx="3778366" cy="1114357"/>
          </a:xfrm>
          <a:prstGeom prst="rect">
            <a:avLst/>
          </a:prstGeom>
        </p:spPr>
      </p:pic>
      <p:sp>
        <p:nvSpPr>
          <p:cNvPr id="56" name="Hộp Văn bản 55">
            <a:extLst>
              <a:ext uri="{FF2B5EF4-FFF2-40B4-BE49-F238E27FC236}">
                <a16:creationId xmlns:a16="http://schemas.microsoft.com/office/drawing/2014/main" id="{6C499597-B21C-F3E1-2A53-7BD40148135A}"/>
              </a:ext>
            </a:extLst>
          </p:cNvPr>
          <p:cNvSpPr txBox="1"/>
          <p:nvPr/>
        </p:nvSpPr>
        <p:spPr>
          <a:xfrm>
            <a:off x="275844" y="1563883"/>
            <a:ext cx="116595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thinning operation uses the hit-or-miss transform with 8 different structuring element patterns. In each iteration, the process follows the formula:</a:t>
            </a:r>
          </a:p>
        </p:txBody>
      </p:sp>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squares with equations&#10;&#10;AI-generated content may be incorrect.">
            <a:extLst>
              <a:ext uri="{FF2B5EF4-FFF2-40B4-BE49-F238E27FC236}">
                <a16:creationId xmlns:a16="http://schemas.microsoft.com/office/drawing/2014/main" id="{DB074C8D-E6F5-AF27-EF67-C58BD8124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056" y="777366"/>
            <a:ext cx="6426743" cy="5475769"/>
          </a:xfrm>
          <a:prstGeom prst="rect">
            <a:avLst/>
          </a:prstGeom>
        </p:spPr>
      </p:pic>
      <p:sp>
        <p:nvSpPr>
          <p:cNvPr id="2" name="Title 1">
            <a:extLst>
              <a:ext uri="{FF2B5EF4-FFF2-40B4-BE49-F238E27FC236}">
                <a16:creationId xmlns:a16="http://schemas.microsoft.com/office/drawing/2014/main" id="{D270208D-EA79-D455-D6FF-7426522994E6}"/>
              </a:ext>
            </a:extLst>
          </p:cNvPr>
          <p:cNvSpPr>
            <a:spLocks noGrp="1"/>
          </p:cNvSpPr>
          <p:nvPr>
            <p:ph type="title"/>
          </p:nvPr>
        </p:nvSpPr>
        <p:spPr/>
        <p:txBody>
          <a:bodyPr/>
          <a:lstStyle/>
          <a:p>
            <a:r>
              <a:rPr lang="en-US" dirty="0"/>
              <a:t>Thinning program</a:t>
            </a:r>
          </a:p>
        </p:txBody>
      </p:sp>
      <p:pic>
        <p:nvPicPr>
          <p:cNvPr id="4" name="Picture 3" descr="A grid of numbers with black and white squares&#10;&#10;AI-generated content may be incorrect.">
            <a:extLst>
              <a:ext uri="{FF2B5EF4-FFF2-40B4-BE49-F238E27FC236}">
                <a16:creationId xmlns:a16="http://schemas.microsoft.com/office/drawing/2014/main" id="{31C0EF9C-758B-733F-7B58-D07EEE6F5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055" y="777365"/>
            <a:ext cx="2065033" cy="934753"/>
          </a:xfrm>
          <a:prstGeom prst="rect">
            <a:avLst/>
          </a:prstGeom>
        </p:spPr>
      </p:pic>
      <p:cxnSp>
        <p:nvCxnSpPr>
          <p:cNvPr id="9" name="Straight Connector 8">
            <a:extLst>
              <a:ext uri="{FF2B5EF4-FFF2-40B4-BE49-F238E27FC236}">
                <a16:creationId xmlns:a16="http://schemas.microsoft.com/office/drawing/2014/main" id="{0B0A19B2-DFCC-B73F-57E7-691E5E1D53D2}"/>
              </a:ext>
            </a:extLst>
          </p:cNvPr>
          <p:cNvCxnSpPr/>
          <p:nvPr/>
        </p:nvCxnSpPr>
        <p:spPr>
          <a:xfrm>
            <a:off x="6574631" y="1859756"/>
            <a:ext cx="119063" cy="0"/>
          </a:xfrm>
          <a:prstGeom prst="line">
            <a:avLst/>
          </a:prstGeom>
          <a:ln>
            <a:solidFill>
              <a:srgbClr val="1C1338"/>
            </a:solidFill>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C248F2F-0FDA-B772-258A-A2AF4078411D}"/>
              </a:ext>
            </a:extLst>
          </p:cNvPr>
          <p:cNvCxnSpPr>
            <a:cxnSpLocks/>
          </p:cNvCxnSpPr>
          <p:nvPr/>
        </p:nvCxnSpPr>
        <p:spPr>
          <a:xfrm flipV="1">
            <a:off x="6700044" y="1628775"/>
            <a:ext cx="145256" cy="230981"/>
          </a:xfrm>
          <a:prstGeom prst="straightConnector1">
            <a:avLst/>
          </a:prstGeom>
          <a:ln>
            <a:solidFill>
              <a:srgbClr val="1C1338"/>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grid of numbers in black and white&#10;&#10;AI-generated content may be incorrect.">
            <a:extLst>
              <a:ext uri="{FF2B5EF4-FFF2-40B4-BE49-F238E27FC236}">
                <a16:creationId xmlns:a16="http://schemas.microsoft.com/office/drawing/2014/main" id="{904588B3-55C9-0079-DBEA-504499EF1D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667" y="777365"/>
            <a:ext cx="2045520" cy="932688"/>
          </a:xfrm>
          <a:prstGeom prst="rect">
            <a:avLst/>
          </a:prstGeom>
        </p:spPr>
      </p:pic>
      <p:pic>
        <p:nvPicPr>
          <p:cNvPr id="16" name="Picture 15" descr="A grid of numbers in black and white&#10;&#10;AI-generated content may be incorrect.">
            <a:extLst>
              <a:ext uri="{FF2B5EF4-FFF2-40B4-BE49-F238E27FC236}">
                <a16:creationId xmlns:a16="http://schemas.microsoft.com/office/drawing/2014/main" id="{01D69BE3-5FF2-471C-A424-4D59F39621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6733" y="777365"/>
            <a:ext cx="2045520" cy="932688"/>
          </a:xfrm>
          <a:prstGeom prst="rect">
            <a:avLst/>
          </a:prstGeom>
        </p:spPr>
      </p:pic>
      <p:pic>
        <p:nvPicPr>
          <p:cNvPr id="17" name="Picture 16" descr="A grid of black and white squares&#10;&#10;AI-generated content may be incorrect.">
            <a:extLst>
              <a:ext uri="{FF2B5EF4-FFF2-40B4-BE49-F238E27FC236}">
                <a16:creationId xmlns:a16="http://schemas.microsoft.com/office/drawing/2014/main" id="{DD30BD05-E6BA-1FF5-D761-D0DA0A794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4901" y="2122099"/>
            <a:ext cx="2041518" cy="932688"/>
          </a:xfrm>
          <a:prstGeom prst="rect">
            <a:avLst/>
          </a:prstGeom>
        </p:spPr>
      </p:pic>
      <p:pic>
        <p:nvPicPr>
          <p:cNvPr id="18" name="Picture 17" descr="A grid of numbers in black and white squares&#10;&#10;AI-generated content may be incorrect.">
            <a:extLst>
              <a:ext uri="{FF2B5EF4-FFF2-40B4-BE49-F238E27FC236}">
                <a16:creationId xmlns:a16="http://schemas.microsoft.com/office/drawing/2014/main" id="{1C41BE59-37A8-EB67-C0C2-1CC680EEC1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8667" y="2122099"/>
            <a:ext cx="2032856" cy="932688"/>
          </a:xfrm>
          <a:prstGeom prst="rect">
            <a:avLst/>
          </a:prstGeom>
        </p:spPr>
      </p:pic>
      <p:pic>
        <p:nvPicPr>
          <p:cNvPr id="19" name="Picture 18" descr="A grid of black and white squares&#10;&#10;AI-generated content may be incorrect.">
            <a:extLst>
              <a:ext uri="{FF2B5EF4-FFF2-40B4-BE49-F238E27FC236}">
                <a16:creationId xmlns:a16="http://schemas.microsoft.com/office/drawing/2014/main" id="{618AA006-BE00-6574-E9EE-D60C2641D1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3771" y="2122099"/>
            <a:ext cx="2044962" cy="932688"/>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D406FC55-B832-4570-7F66-DC80BC7A5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7993" y="3515250"/>
            <a:ext cx="2048426" cy="932688"/>
          </a:xfrm>
          <a:prstGeom prst="rect">
            <a:avLst/>
          </a:prstGeom>
        </p:spPr>
      </p:pic>
      <p:pic>
        <p:nvPicPr>
          <p:cNvPr id="21" name="Picture 20" descr="A grid of black and white squares&#10;&#10;AI-generated content may be incorrect.">
            <a:extLst>
              <a:ext uri="{FF2B5EF4-FFF2-40B4-BE49-F238E27FC236}">
                <a16:creationId xmlns:a16="http://schemas.microsoft.com/office/drawing/2014/main" id="{009B815F-D7DB-35D3-0815-579A93C05E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0881" y="3515250"/>
            <a:ext cx="2048427" cy="932688"/>
          </a:xfrm>
          <a:prstGeom prst="rect">
            <a:avLst/>
          </a:prstGeom>
        </p:spPr>
      </p:pic>
      <p:pic>
        <p:nvPicPr>
          <p:cNvPr id="22" name="Picture 21" descr="A screenshot of a grid&#10;&#10;AI-generated content may be incorrect.">
            <a:extLst>
              <a:ext uri="{FF2B5EF4-FFF2-40B4-BE49-F238E27FC236}">
                <a16:creationId xmlns:a16="http://schemas.microsoft.com/office/drawing/2014/main" id="{2619FEC8-D089-E45D-D063-513BDEB326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4495" y="3515250"/>
            <a:ext cx="2054238" cy="932688"/>
          </a:xfrm>
          <a:prstGeom prst="rect">
            <a:avLst/>
          </a:prstGeom>
        </p:spPr>
      </p:pic>
      <p:pic>
        <p:nvPicPr>
          <p:cNvPr id="23" name="Picture 22" descr="A black and white squares with numbers&#10;&#10;AI-generated content may be incorrect.">
            <a:extLst>
              <a:ext uri="{FF2B5EF4-FFF2-40B4-BE49-F238E27FC236}">
                <a16:creationId xmlns:a16="http://schemas.microsoft.com/office/drawing/2014/main" id="{8341CA25-087A-FD97-0F5D-915876852A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05664" y="4857919"/>
            <a:ext cx="2050755" cy="932688"/>
          </a:xfrm>
          <a:prstGeom prst="rect">
            <a:avLst/>
          </a:prstGeom>
        </p:spPr>
      </p:pic>
      <p:pic>
        <p:nvPicPr>
          <p:cNvPr id="24" name="Picture 23" descr="A black and white grid with numbers&#10;&#10;AI-generated content may be incorrect.">
            <a:extLst>
              <a:ext uri="{FF2B5EF4-FFF2-40B4-BE49-F238E27FC236}">
                <a16:creationId xmlns:a16="http://schemas.microsoft.com/office/drawing/2014/main" id="{4DCAE46D-DB51-0A1A-5529-42AE223F9E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0191" y="4857919"/>
            <a:ext cx="2051332" cy="932688"/>
          </a:xfrm>
          <a:prstGeom prst="rect">
            <a:avLst/>
          </a:prstGeom>
        </p:spPr>
      </p:pic>
      <p:sp>
        <p:nvSpPr>
          <p:cNvPr id="25" name="Rectangle 24">
            <a:extLst>
              <a:ext uri="{FF2B5EF4-FFF2-40B4-BE49-F238E27FC236}">
                <a16:creationId xmlns:a16="http://schemas.microsoft.com/office/drawing/2014/main" id="{790CB30E-6AD6-1CF2-B092-049C1DF97188}"/>
              </a:ext>
            </a:extLst>
          </p:cNvPr>
          <p:cNvSpPr/>
          <p:nvPr/>
        </p:nvSpPr>
        <p:spPr>
          <a:xfrm>
            <a:off x="9664495" y="4857919"/>
            <a:ext cx="2070304" cy="1395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iagram of a program&#10;&#10;AI-generated content may be incorrect.">
            <a:extLst>
              <a:ext uri="{FF2B5EF4-FFF2-40B4-BE49-F238E27FC236}">
                <a16:creationId xmlns:a16="http://schemas.microsoft.com/office/drawing/2014/main" id="{E598FBD6-A785-EADE-B789-578B629272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656" y="1710052"/>
            <a:ext cx="4828826" cy="4473161"/>
          </a:xfrm>
          <a:prstGeom prst="rect">
            <a:avLst/>
          </a:prstGeom>
        </p:spPr>
      </p:pic>
      <p:pic>
        <p:nvPicPr>
          <p:cNvPr id="30" name="Picture 29" descr="A pair of squares with x and x&#10;&#10;AI-generated content may be incorrect.">
            <a:extLst>
              <a:ext uri="{FF2B5EF4-FFF2-40B4-BE49-F238E27FC236}">
                <a16:creationId xmlns:a16="http://schemas.microsoft.com/office/drawing/2014/main" id="{27779432-7EC5-7529-641F-6AD62DBFF8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255" y="674786"/>
            <a:ext cx="4847116" cy="893567"/>
          </a:xfrm>
          <a:prstGeom prst="rect">
            <a:avLst/>
          </a:prstGeom>
        </p:spPr>
      </p:pic>
    </p:spTree>
    <p:extLst>
      <p:ext uri="{BB962C8B-B14F-4D97-AF65-F5344CB8AC3E}">
        <p14:creationId xmlns:p14="http://schemas.microsoft.com/office/powerpoint/2010/main" val="238734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13EE-CFF0-EE0F-7A93-089418824AE2}"/>
              </a:ext>
            </a:extLst>
          </p:cNvPr>
          <p:cNvSpPr>
            <a:spLocks noGrp="1"/>
          </p:cNvSpPr>
          <p:nvPr>
            <p:ph type="title"/>
          </p:nvPr>
        </p:nvSpPr>
        <p:spPr/>
        <p:txBody>
          <a:bodyPr/>
          <a:lstStyle/>
          <a:p>
            <a:r>
              <a:rPr lang="en-US" dirty="0" err="1"/>
              <a:t>Skeletonizaton</a:t>
            </a:r>
            <a:endParaRPr lang="en-US" dirty="0"/>
          </a:p>
        </p:txBody>
      </p:sp>
      <p:grpSp>
        <p:nvGrpSpPr>
          <p:cNvPr id="20" name="Group 19">
            <a:extLst>
              <a:ext uri="{FF2B5EF4-FFF2-40B4-BE49-F238E27FC236}">
                <a16:creationId xmlns:a16="http://schemas.microsoft.com/office/drawing/2014/main" id="{A555CF88-786E-A967-8C5B-B915D3AC83F1}"/>
              </a:ext>
            </a:extLst>
          </p:cNvPr>
          <p:cNvGrpSpPr/>
          <p:nvPr/>
        </p:nvGrpSpPr>
        <p:grpSpPr>
          <a:xfrm>
            <a:off x="5297225" y="3050086"/>
            <a:ext cx="6560740" cy="3039337"/>
            <a:chOff x="1666031" y="2604247"/>
            <a:chExt cx="8794897" cy="3727513"/>
          </a:xfrm>
        </p:grpSpPr>
        <p:pic>
          <p:nvPicPr>
            <p:cNvPr id="7" name="Picture 6" descr="A horse silhouette with a black background&#10;&#10;AI-generated content may be incorrect.">
              <a:extLst>
                <a:ext uri="{FF2B5EF4-FFF2-40B4-BE49-F238E27FC236}">
                  <a16:creationId xmlns:a16="http://schemas.microsoft.com/office/drawing/2014/main" id="{70ED577F-1EE9-8A79-1A35-09F775C6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155" y="2604247"/>
              <a:ext cx="8169088" cy="3267635"/>
            </a:xfrm>
            <a:prstGeom prst="rect">
              <a:avLst/>
            </a:prstGeom>
          </p:spPr>
        </p:pic>
        <p:sp>
          <p:nvSpPr>
            <p:cNvPr id="8" name="Rectangle 7">
              <a:extLst>
                <a:ext uri="{FF2B5EF4-FFF2-40B4-BE49-F238E27FC236}">
                  <a16:creationId xmlns:a16="http://schemas.microsoft.com/office/drawing/2014/main" id="{FE8D4328-F2E7-D9AC-F26C-03283DDEC0E5}"/>
                </a:ext>
              </a:extLst>
            </p:cNvPr>
            <p:cNvSpPr/>
            <p:nvPr/>
          </p:nvSpPr>
          <p:spPr>
            <a:xfrm>
              <a:off x="2277035" y="2823882"/>
              <a:ext cx="8081208"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48D691-EA7A-A15C-0C05-043D79831C9F}"/>
                </a:ext>
              </a:extLst>
            </p:cNvPr>
            <p:cNvSpPr/>
            <p:nvPr/>
          </p:nvSpPr>
          <p:spPr>
            <a:xfrm>
              <a:off x="2189155" y="2604247"/>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9CC8C8-2CB1-23A9-F79A-30A0780454A5}"/>
                </a:ext>
              </a:extLst>
            </p:cNvPr>
            <p:cNvSpPr/>
            <p:nvPr/>
          </p:nvSpPr>
          <p:spPr>
            <a:xfrm>
              <a:off x="9369001" y="2714064"/>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ymbols&#10;&#10;AI-generated content may be incorrect.">
              <a:extLst>
                <a:ext uri="{FF2B5EF4-FFF2-40B4-BE49-F238E27FC236}">
                  <a16:creationId xmlns:a16="http://schemas.microsoft.com/office/drawing/2014/main" id="{48301A43-9D63-B328-C31A-E91DF63DD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874" y="5924306"/>
              <a:ext cx="713880" cy="229574"/>
            </a:xfrm>
            <a:prstGeom prst="rect">
              <a:avLst/>
            </a:prstGeom>
          </p:spPr>
        </p:pic>
        <p:pic>
          <p:nvPicPr>
            <p:cNvPr id="16" name="Picture 15">
              <a:extLst>
                <a:ext uri="{FF2B5EF4-FFF2-40B4-BE49-F238E27FC236}">
                  <a16:creationId xmlns:a16="http://schemas.microsoft.com/office/drawing/2014/main" id="{F6663501-F203-D85A-2A6E-E71E4D130A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6523" y="5959777"/>
              <a:ext cx="2586449" cy="246527"/>
            </a:xfrm>
            <a:prstGeom prst="rect">
              <a:avLst/>
            </a:prstGeom>
          </p:spPr>
        </p:pic>
        <p:pic>
          <p:nvPicPr>
            <p:cNvPr id="18" name="Picture 17" descr="A black and white symbol&#10;&#10;AI-generated content may be incorrect.">
              <a:extLst>
                <a:ext uri="{FF2B5EF4-FFF2-40B4-BE49-F238E27FC236}">
                  <a16:creationId xmlns:a16="http://schemas.microsoft.com/office/drawing/2014/main" id="{279BC26E-9BDC-344C-D22E-A9A471676F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111" y="5896461"/>
              <a:ext cx="1131779" cy="435299"/>
            </a:xfrm>
            <a:prstGeom prst="rect">
              <a:avLst/>
            </a:prstGeom>
          </p:spPr>
        </p:pic>
        <p:sp>
          <p:nvSpPr>
            <p:cNvPr id="19" name="TextBox 18">
              <a:extLst>
                <a:ext uri="{FF2B5EF4-FFF2-40B4-BE49-F238E27FC236}">
                  <a16:creationId xmlns:a16="http://schemas.microsoft.com/office/drawing/2014/main" id="{69E1209C-54A0-03FC-767D-360E947175E7}"/>
                </a:ext>
              </a:extLst>
            </p:cNvPr>
            <p:cNvSpPr txBox="1"/>
            <p:nvPr/>
          </p:nvSpPr>
          <p:spPr>
            <a:xfrm>
              <a:off x="1666031" y="5836972"/>
              <a:ext cx="2965704" cy="431735"/>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Input Image</a:t>
              </a:r>
            </a:p>
          </p:txBody>
        </p:sp>
      </p:grpSp>
      <p:sp>
        <p:nvSpPr>
          <p:cNvPr id="22" name="TextBox 21">
            <a:extLst>
              <a:ext uri="{FF2B5EF4-FFF2-40B4-BE49-F238E27FC236}">
                <a16:creationId xmlns:a16="http://schemas.microsoft.com/office/drawing/2014/main" id="{BF80753B-A06B-6328-7945-30C964F7BF6F}"/>
              </a:ext>
            </a:extLst>
          </p:cNvPr>
          <p:cNvSpPr txBox="1"/>
          <p:nvPr/>
        </p:nvSpPr>
        <p:spPr>
          <a:xfrm>
            <a:off x="335360" y="733529"/>
            <a:ext cx="11723290" cy="1200329"/>
          </a:xfrm>
          <a:prstGeom prst="rect">
            <a:avLst/>
          </a:prstGeom>
          <a:noFill/>
        </p:spPr>
        <p:txBody>
          <a:bodyPr wrap="square">
            <a:spAutoFit/>
          </a:bodyPr>
          <a:lstStyle/>
          <a:p>
            <a:r>
              <a:rPr lang="en-US" sz="1800" b="0" i="0" dirty="0">
                <a:solidFill>
                  <a:srgbClr val="242021"/>
                </a:solidFill>
                <a:effectLst/>
                <a:latin typeface="TimesTen-Roman"/>
              </a:rPr>
              <a:t>The skeleton of </a:t>
            </a:r>
            <a:r>
              <a:rPr lang="en-US" sz="1800" b="0" i="1" dirty="0">
                <a:solidFill>
                  <a:srgbClr val="242021"/>
                </a:solidFill>
                <a:effectLst/>
                <a:latin typeface="TimesTen-Italic"/>
              </a:rPr>
              <a:t>A </a:t>
            </a:r>
            <a:r>
              <a:rPr lang="en-US" sz="1800" b="0" i="0" dirty="0">
                <a:solidFill>
                  <a:srgbClr val="242021"/>
                </a:solidFill>
                <a:effectLst/>
                <a:latin typeface="TimesTen-Roman"/>
              </a:rPr>
              <a:t>can be expressed in terms of erosions and openings. That is, it can be shown (Serra [1982]) that:</a:t>
            </a:r>
          </a:p>
          <a:p>
            <a:r>
              <a:rPr lang="en-US" dirty="0">
                <a:solidFill>
                  <a:srgbClr val="242021"/>
                </a:solidFill>
                <a:latin typeface="TimesTen-Roman"/>
              </a:rPr>
              <a:t>			</a:t>
            </a:r>
          </a:p>
          <a:p>
            <a:r>
              <a:rPr lang="en-US" dirty="0">
                <a:solidFill>
                  <a:srgbClr val="242021"/>
                </a:solidFill>
                <a:latin typeface="TimesTen-Roman"/>
              </a:rPr>
              <a:t>	                           with</a:t>
            </a:r>
            <a:r>
              <a:rPr lang="en-US" dirty="0"/>
              <a:t> </a:t>
            </a:r>
            <a:br>
              <a:rPr lang="en-US" dirty="0"/>
            </a:br>
            <a:endParaRPr lang="en-US" dirty="0"/>
          </a:p>
        </p:txBody>
      </p:sp>
      <p:pic>
        <p:nvPicPr>
          <p:cNvPr id="23" name="Picture 22" descr="A black and white symbol&#10;&#10;AI-generated content may be incorrect.">
            <a:extLst>
              <a:ext uri="{FF2B5EF4-FFF2-40B4-BE49-F238E27FC236}">
                <a16:creationId xmlns:a16="http://schemas.microsoft.com/office/drawing/2014/main" id="{331F1DFA-C634-7C26-3F04-4C7CDBC7A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54" y="1146009"/>
            <a:ext cx="1665702" cy="640654"/>
          </a:xfrm>
          <a:prstGeom prst="rect">
            <a:avLst/>
          </a:prstGeom>
        </p:spPr>
      </p:pic>
      <p:pic>
        <p:nvPicPr>
          <p:cNvPr id="24" name="Picture 23">
            <a:extLst>
              <a:ext uri="{FF2B5EF4-FFF2-40B4-BE49-F238E27FC236}">
                <a16:creationId xmlns:a16="http://schemas.microsoft.com/office/drawing/2014/main" id="{E80B41DB-7166-45B7-FBAE-A7BE23A67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6588" y="1247090"/>
            <a:ext cx="3601274" cy="360631"/>
          </a:xfrm>
          <a:prstGeom prst="rect">
            <a:avLst/>
          </a:prstGeom>
        </p:spPr>
      </p:pic>
      <mc:AlternateContent xmlns:mc="http://schemas.openxmlformats.org/markup-compatibility/2006">
        <mc:Choice xmlns:a14="http://schemas.microsoft.com/office/drawing/2010/main" Requires="a14">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2851353406"/>
                  </p:ext>
                </p:extLst>
              </p:nvPr>
            </p:nvGraphicFramePr>
            <p:xfrm>
              <a:off x="334035" y="327181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pPr algn="ct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oMath>
                          </a14:m>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Choice>
        <mc:Fallback>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2851353406"/>
                  </p:ext>
                </p:extLst>
              </p:nvPr>
            </p:nvGraphicFramePr>
            <p:xfrm>
              <a:off x="334035" y="327181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endParaRPr lang="en-US"/>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508197" r="-648201" b="-124590"/>
                          </a:stretch>
                        </a:blipFill>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Fallback>
      </mc:AlternateContent>
    </p:spTree>
    <p:extLst>
      <p:ext uri="{BB962C8B-B14F-4D97-AF65-F5344CB8AC3E}">
        <p14:creationId xmlns:p14="http://schemas.microsoft.com/office/powerpoint/2010/main" val="241992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Skeleton</a:t>
            </a:r>
          </a:p>
        </p:txBody>
      </p:sp>
      <p:pic>
        <p:nvPicPr>
          <p:cNvPr id="4" name="Picture 3" descr="A chart of a graph&#10;&#10;AI-generated content may be incorrect.">
            <a:extLst>
              <a:ext uri="{FF2B5EF4-FFF2-40B4-BE49-F238E27FC236}">
                <a16:creationId xmlns:a16="http://schemas.microsoft.com/office/drawing/2014/main" id="{97D81CB6-542F-2B0D-148A-1EC5D45A5DC6}"/>
              </a:ext>
            </a:extLst>
          </p:cNvPr>
          <p:cNvPicPr>
            <a:picLocks noChangeAspect="1"/>
          </p:cNvPicPr>
          <p:nvPr/>
        </p:nvPicPr>
        <p:blipFill>
          <a:blip r:embed="rId2">
            <a:extLst>
              <a:ext uri="{28A0092B-C50C-407E-A947-70E740481C1C}">
                <a14:useLocalDpi xmlns:a14="http://schemas.microsoft.com/office/drawing/2010/main" val="0"/>
              </a:ext>
            </a:extLst>
          </a:blip>
          <a:srcRect r="37957"/>
          <a:stretch/>
        </p:blipFill>
        <p:spPr>
          <a:xfrm>
            <a:off x="7403311" y="754354"/>
            <a:ext cx="3370902" cy="5337396"/>
          </a:xfrm>
          <a:prstGeom prst="rect">
            <a:avLst/>
          </a:prstGeom>
        </p:spPr>
      </p:pic>
      <p:sp>
        <p:nvSpPr>
          <p:cNvPr id="9" name="Hộp Văn bản 8">
            <a:extLst>
              <a:ext uri="{FF2B5EF4-FFF2-40B4-BE49-F238E27FC236}">
                <a16:creationId xmlns:a16="http://schemas.microsoft.com/office/drawing/2014/main" id="{72193E07-09E6-8B77-BEAC-2B35DF8FD6B2}"/>
              </a:ext>
            </a:extLst>
          </p:cNvPr>
          <p:cNvSpPr txBox="1"/>
          <p:nvPr/>
        </p:nvSpPr>
        <p:spPr>
          <a:xfrm>
            <a:off x="335360" y="1853391"/>
            <a:ext cx="6176512" cy="3524042"/>
          </a:xfrm>
          <a:prstGeom prst="rect">
            <a:avLst/>
          </a:prstGeom>
          <a:noFill/>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Here’s a step-by-step explanation of the algorithm:</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Erode the image using the structuring element.</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Perform opening on the eroded image.</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Subtract the opened image from the eroded image. This gives us the skeleton fragment for this iteration.</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Accumulate the result using a bitwise OR with the current skeleton.</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Repeat the process until the image is completely eroded—that is, all foreground pixels are removed.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union of all skeleton fragments gives us the final skeletonized image.</a:t>
            </a:r>
          </a:p>
        </p:txBody>
      </p:sp>
      <p:pic>
        <p:nvPicPr>
          <p:cNvPr id="11" name="Hình ảnh 10">
            <a:extLst>
              <a:ext uri="{FF2B5EF4-FFF2-40B4-BE49-F238E27FC236}">
                <a16:creationId xmlns:a16="http://schemas.microsoft.com/office/drawing/2014/main" id="{0449E926-E039-64CE-80C8-250E1A441EDE}"/>
              </a:ext>
            </a:extLst>
          </p:cNvPr>
          <p:cNvPicPr>
            <a:picLocks noChangeAspect="1"/>
          </p:cNvPicPr>
          <p:nvPr/>
        </p:nvPicPr>
        <p:blipFill>
          <a:blip r:embed="rId3"/>
          <a:stretch>
            <a:fillRect/>
          </a:stretch>
        </p:blipFill>
        <p:spPr>
          <a:xfrm>
            <a:off x="188567" y="774575"/>
            <a:ext cx="7087589" cy="819264"/>
          </a:xfrm>
          <a:prstGeom prst="rect">
            <a:avLst/>
          </a:prstGeom>
        </p:spPr>
      </p:pic>
    </p:spTree>
    <p:extLst>
      <p:ext uri="{BB962C8B-B14F-4D97-AF65-F5344CB8AC3E}">
        <p14:creationId xmlns:p14="http://schemas.microsoft.com/office/powerpoint/2010/main" val="185308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3"/>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4"/>
          <a:stretch>
            <a:fillRect/>
          </a:stretch>
        </p:blipFill>
        <p:spPr>
          <a:xfrm>
            <a:off x="4715154" y="821531"/>
            <a:ext cx="3024664"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5"/>
          <a:stretch>
            <a:fillRect/>
          </a:stretch>
        </p:blipFill>
        <p:spPr>
          <a:xfrm>
            <a:off x="8674546" y="890386"/>
            <a:ext cx="3026366"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6"/>
          <a:stretch>
            <a:fillRect/>
          </a:stretch>
        </p:blipFill>
        <p:spPr>
          <a:xfrm>
            <a:off x="8622000"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Đường kết nối: Mũi tên Gấp khúc 33">
            <a:extLst>
              <a:ext uri="{FF2B5EF4-FFF2-40B4-BE49-F238E27FC236}">
                <a16:creationId xmlns:a16="http://schemas.microsoft.com/office/drawing/2014/main" id="{A708A1FF-3BC1-3753-BE5B-425560C415E8}"/>
              </a:ext>
            </a:extLst>
          </p:cNvPr>
          <p:cNvCxnSpPr>
            <a:cxnSpLocks/>
          </p:cNvCxnSpPr>
          <p:nvPr/>
        </p:nvCxnSpPr>
        <p:spPr>
          <a:xfrm>
            <a:off x="11644945" y="2033386"/>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053261" y="1892901"/>
            <a:ext cx="12700" cy="3927223"/>
          </a:xfrm>
          <a:prstGeom prst="bentConnector3">
            <a:avLst>
              <a:gd name="adj1" fmla="val 1199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a:stCxn id="15" idx="2"/>
            <a:endCxn id="6" idx="2"/>
          </p:cNvCxnSpPr>
          <p:nvPr/>
        </p:nvCxnSpPr>
        <p:spPr>
          <a:xfrm rot="5400000" flipH="1">
            <a:off x="6194860" y="2221779"/>
            <a:ext cx="4090" cy="7869130"/>
          </a:xfrm>
          <a:prstGeom prst="bentConnector3">
            <a:avLst>
              <a:gd name="adj1" fmla="val -326039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E9985CE3-A868-F382-D193-76B13FAC684A}"/>
              </a:ext>
            </a:extLst>
          </p:cNvPr>
          <p:cNvSpPr txBox="1"/>
          <p:nvPr/>
        </p:nvSpPr>
        <p:spPr>
          <a:xfrm>
            <a:off x="1621852" y="6176403"/>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Skeleton</a:t>
            </a:r>
          </a:p>
        </p:txBody>
      </p:sp>
      <p:pic>
        <p:nvPicPr>
          <p:cNvPr id="3" name="Picture 2" descr="A screenshot of a computer screen&#10;&#10;AI-generated content may be incorrect.">
            <a:extLst>
              <a:ext uri="{FF2B5EF4-FFF2-40B4-BE49-F238E27FC236}">
                <a16:creationId xmlns:a16="http://schemas.microsoft.com/office/drawing/2014/main" id="{74AF64B4-AB44-4B6C-A658-EBE72D90D258}"/>
              </a:ext>
            </a:extLst>
          </p:cNvPr>
          <p:cNvPicPr>
            <a:picLocks noChangeAspect="1"/>
          </p:cNvPicPr>
          <p:nvPr/>
        </p:nvPicPr>
        <p:blipFill>
          <a:blip r:embed="rId7">
            <a:extLst>
              <a:ext uri="{28A0092B-C50C-407E-A947-70E740481C1C}">
                <a14:useLocalDpi xmlns:a14="http://schemas.microsoft.com/office/drawing/2010/main" val="0"/>
              </a:ext>
            </a:extLst>
          </a:blip>
          <a:srcRect t="5250"/>
          <a:stretch/>
        </p:blipFill>
        <p:spPr>
          <a:xfrm>
            <a:off x="4731085" y="3872389"/>
            <a:ext cx="3015824" cy="2286000"/>
          </a:xfrm>
          <a:prstGeom prst="rect">
            <a:avLst/>
          </a:prstGeom>
        </p:spPr>
      </p:pic>
      <p:pic>
        <p:nvPicPr>
          <p:cNvPr id="6" name="Picture 5">
            <a:extLst>
              <a:ext uri="{FF2B5EF4-FFF2-40B4-BE49-F238E27FC236}">
                <a16:creationId xmlns:a16="http://schemas.microsoft.com/office/drawing/2014/main" id="{4868B328-1007-60F3-E663-D2450521A3A6}"/>
              </a:ext>
            </a:extLst>
          </p:cNvPr>
          <p:cNvPicPr>
            <a:picLocks noChangeAspect="1"/>
          </p:cNvPicPr>
          <p:nvPr/>
        </p:nvPicPr>
        <p:blipFill>
          <a:blip r:embed="rId8"/>
          <a:srcRect t="5586"/>
          <a:stretch/>
        </p:blipFill>
        <p:spPr>
          <a:xfrm>
            <a:off x="749061" y="3868299"/>
            <a:ext cx="3026557" cy="2286000"/>
          </a:xfrm>
          <a:prstGeom prst="rect">
            <a:avLst/>
          </a:prstGeom>
        </p:spPr>
      </p:pic>
      <p:sp>
        <p:nvSpPr>
          <p:cNvPr id="16" name="Hộp Văn bản 55">
            <a:extLst>
              <a:ext uri="{FF2B5EF4-FFF2-40B4-BE49-F238E27FC236}">
                <a16:creationId xmlns:a16="http://schemas.microsoft.com/office/drawing/2014/main" id="{79A61277-BE9C-3EEC-10F5-A9F42B75280E}"/>
              </a:ext>
            </a:extLst>
          </p:cNvPr>
          <p:cNvSpPr txBox="1"/>
          <p:nvPr/>
        </p:nvSpPr>
        <p:spPr>
          <a:xfrm>
            <a:off x="7542073" y="3406539"/>
            <a:ext cx="10310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Thinning</a:t>
            </a:r>
          </a:p>
        </p:txBody>
      </p:sp>
      <p:sp>
        <p:nvSpPr>
          <p:cNvPr id="17" name="Hộp Văn bản 19">
            <a:extLst>
              <a:ext uri="{FF2B5EF4-FFF2-40B4-BE49-F238E27FC236}">
                <a16:creationId xmlns:a16="http://schemas.microsoft.com/office/drawing/2014/main" id="{DC36F271-1E88-E57B-9CAA-7096A4E34BD0}"/>
              </a:ext>
            </a:extLst>
          </p:cNvPr>
          <p:cNvSpPr txBox="1"/>
          <p:nvPr/>
        </p:nvSpPr>
        <p:spPr>
          <a:xfrm>
            <a:off x="7768957" y="1661518"/>
            <a:ext cx="8034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Opening</a:t>
            </a:r>
          </a:p>
        </p:txBody>
      </p:sp>
      <p:sp>
        <p:nvSpPr>
          <p:cNvPr id="21" name="Hộp Văn bản 19">
            <a:extLst>
              <a:ext uri="{FF2B5EF4-FFF2-40B4-BE49-F238E27FC236}">
                <a16:creationId xmlns:a16="http://schemas.microsoft.com/office/drawing/2014/main" id="{434695B9-2FAF-1DE3-3E08-47DCAC07F919}"/>
              </a:ext>
            </a:extLst>
          </p:cNvPr>
          <p:cNvSpPr txBox="1"/>
          <p:nvPr/>
        </p:nvSpPr>
        <p:spPr>
          <a:xfrm>
            <a:off x="11037894" y="3322974"/>
            <a:ext cx="74411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Closing</a:t>
            </a:r>
          </a:p>
        </p:txBody>
      </p:sp>
    </p:spTree>
    <p:extLst>
      <p:ext uri="{BB962C8B-B14F-4D97-AF65-F5344CB8AC3E}">
        <p14:creationId xmlns:p14="http://schemas.microsoft.com/office/powerpoint/2010/main" val="2844346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31</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874836" y="472062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274184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grpSp>
        <p:nvGrpSpPr>
          <p:cNvPr id="3" name="Nhóm 31">
            <a:extLst>
              <a:ext uri="{FF2B5EF4-FFF2-40B4-BE49-F238E27FC236}">
                <a16:creationId xmlns:a16="http://schemas.microsoft.com/office/drawing/2014/main" id="{A52FB1A1-967C-09E0-7CE5-61BAA88DA847}"/>
              </a:ext>
            </a:extLst>
          </p:cNvPr>
          <p:cNvGrpSpPr/>
          <p:nvPr/>
        </p:nvGrpSpPr>
        <p:grpSpPr>
          <a:xfrm>
            <a:off x="2776127" y="3594100"/>
            <a:ext cx="1364904" cy="1371600"/>
            <a:chOff x="3798277" y="3814460"/>
            <a:chExt cx="1364904" cy="1371600"/>
          </a:xfrm>
        </p:grpSpPr>
        <p:sp>
          <p:nvSpPr>
            <p:cNvPr id="4" name="Hình chữ nhật 32">
              <a:extLst>
                <a:ext uri="{FF2B5EF4-FFF2-40B4-BE49-F238E27FC236}">
                  <a16:creationId xmlns:a16="http://schemas.microsoft.com/office/drawing/2014/main" id="{1AEE5213-9CCE-51EC-ED0E-885668484407}"/>
                </a:ext>
              </a:extLst>
            </p:cNvPr>
            <p:cNvSpPr/>
            <p:nvPr/>
          </p:nvSpPr>
          <p:spPr>
            <a:xfrm>
              <a:off x="37982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2" name="Hình chữ nhật 33">
              <a:extLst>
                <a:ext uri="{FF2B5EF4-FFF2-40B4-BE49-F238E27FC236}">
                  <a16:creationId xmlns:a16="http://schemas.microsoft.com/office/drawing/2014/main" id="{998FFA7F-2A69-1906-0556-6B6B516E12B3}"/>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3" name="Hình chữ nhật 34">
              <a:extLst>
                <a:ext uri="{FF2B5EF4-FFF2-40B4-BE49-F238E27FC236}">
                  <a16:creationId xmlns:a16="http://schemas.microsoft.com/office/drawing/2014/main" id="{0F09B67D-1716-3045-D9D6-030824D0FC1E}"/>
                </a:ext>
              </a:extLst>
            </p:cNvPr>
            <p:cNvSpPr/>
            <p:nvPr/>
          </p:nvSpPr>
          <p:spPr>
            <a:xfrm>
              <a:off x="4705981"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4" name="Hình chữ nhật 35">
              <a:extLst>
                <a:ext uri="{FF2B5EF4-FFF2-40B4-BE49-F238E27FC236}">
                  <a16:creationId xmlns:a16="http://schemas.microsoft.com/office/drawing/2014/main" id="{904960A9-E522-6778-708C-EE446DBDC98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7" name="Hình chữ nhật 36">
              <a:extLst>
                <a:ext uri="{FF2B5EF4-FFF2-40B4-BE49-F238E27FC236}">
                  <a16:creationId xmlns:a16="http://schemas.microsoft.com/office/drawing/2014/main" id="{C2A59ADD-5DA3-F3E3-B1A3-0DBB48E4ABD1}"/>
                </a:ext>
              </a:extLst>
            </p:cNvPr>
            <p:cNvSpPr/>
            <p:nvPr/>
          </p:nvSpPr>
          <p:spPr>
            <a:xfrm>
              <a:off x="4255477" y="4271660"/>
              <a:ext cx="457200" cy="457200"/>
            </a:xfrm>
            <a:prstGeom prst="rect">
              <a:avLst/>
            </a:prstGeom>
            <a:solidFill>
              <a:schemeClr val="tx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8" name="Hình chữ nhật 37">
              <a:extLst>
                <a:ext uri="{FF2B5EF4-FFF2-40B4-BE49-F238E27FC236}">
                  <a16:creationId xmlns:a16="http://schemas.microsoft.com/office/drawing/2014/main" id="{CAF1F1F7-40EE-56F4-BC23-6D7C090A9411}"/>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9" name="Hình chữ nhật 38">
              <a:extLst>
                <a:ext uri="{FF2B5EF4-FFF2-40B4-BE49-F238E27FC236}">
                  <a16:creationId xmlns:a16="http://schemas.microsoft.com/office/drawing/2014/main" id="{0F328F93-B018-A4F5-85AD-724EB49B7D08}"/>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90" name="Hình chữ nhật 39">
              <a:extLst>
                <a:ext uri="{FF2B5EF4-FFF2-40B4-BE49-F238E27FC236}">
                  <a16:creationId xmlns:a16="http://schemas.microsoft.com/office/drawing/2014/main" id="{1D9B8ED6-A35A-A4D0-D6F2-DE510D6BD30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101" name="Hình chữ nhật 40">
              <a:extLst>
                <a:ext uri="{FF2B5EF4-FFF2-40B4-BE49-F238E27FC236}">
                  <a16:creationId xmlns:a16="http://schemas.microsoft.com/office/drawing/2014/main" id="{F40CCC2C-24E0-6E83-2165-CF666077BF28}"/>
                </a:ext>
              </a:extLst>
            </p:cNvPr>
            <p:cNvSpPr/>
            <p:nvPr/>
          </p:nvSpPr>
          <p:spPr>
            <a:xfrm>
              <a:off x="4705981"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grpSp>
    </p:spTree>
    <p:extLst>
      <p:ext uri="{BB962C8B-B14F-4D97-AF65-F5344CB8AC3E}">
        <p14:creationId xmlns:p14="http://schemas.microsoft.com/office/powerpoint/2010/main" val="2754282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8" name="Picture 7" descr="A grid of numbers in black and white&#10;&#10;AI-generated content may be incorrect.">
            <a:extLst>
              <a:ext uri="{FF2B5EF4-FFF2-40B4-BE49-F238E27FC236}">
                <a16:creationId xmlns:a16="http://schemas.microsoft.com/office/drawing/2014/main" id="{2BB4373F-CED1-335C-8F85-444A3A60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478" y="1009850"/>
            <a:ext cx="2991082" cy="1363832"/>
          </a:xfrm>
          <a:prstGeom prst="rect">
            <a:avLst/>
          </a:prstGeom>
        </p:spPr>
      </p:pic>
      <p:pic>
        <p:nvPicPr>
          <p:cNvPr id="10" name="Picture 9" descr="A grid of numbers with black and white squares&#10;&#10;AI-generated content may be incorrect.">
            <a:extLst>
              <a:ext uri="{FF2B5EF4-FFF2-40B4-BE49-F238E27FC236}">
                <a16:creationId xmlns:a16="http://schemas.microsoft.com/office/drawing/2014/main" id="{CD0C15DD-8B52-DC3D-E67E-6F594C1D9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359" y="1691766"/>
            <a:ext cx="1782341" cy="811534"/>
          </a:xfrm>
          <a:prstGeom prst="rect">
            <a:avLst/>
          </a:prstGeom>
        </p:spPr>
      </p:pic>
      <p:pic>
        <p:nvPicPr>
          <p:cNvPr id="12" name="Picture 11" descr="A grid of black and white squares&#10;&#10;AI-generated content may be incorrect.">
            <a:extLst>
              <a:ext uri="{FF2B5EF4-FFF2-40B4-BE49-F238E27FC236}">
                <a16:creationId xmlns:a16="http://schemas.microsoft.com/office/drawing/2014/main" id="{72C3B016-07E2-6C29-F1E7-FF82F7263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319" y="915687"/>
            <a:ext cx="2841636" cy="1298230"/>
          </a:xfrm>
          <a:prstGeom prst="rect">
            <a:avLst/>
          </a:prstGeom>
        </p:spPr>
      </p:pic>
      <p:pic>
        <p:nvPicPr>
          <p:cNvPr id="14" name="Picture 13" descr="A grid of numbers in black and white squares&#10;&#10;AI-generated content may be incorrect.">
            <a:extLst>
              <a:ext uri="{FF2B5EF4-FFF2-40B4-BE49-F238E27FC236}">
                <a16:creationId xmlns:a16="http://schemas.microsoft.com/office/drawing/2014/main" id="{90EFC328-4295-06E4-E6C7-D347AF1F8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359" y="3119846"/>
            <a:ext cx="2972561" cy="1363831"/>
          </a:xfrm>
          <a:prstGeom prst="rect">
            <a:avLst/>
          </a:prstGeom>
        </p:spPr>
      </p:pic>
      <p:pic>
        <p:nvPicPr>
          <p:cNvPr id="16" name="Picture 15" descr="A grid of black and white squares&#10;&#10;AI-generated content may be incorrect.">
            <a:extLst>
              <a:ext uri="{FF2B5EF4-FFF2-40B4-BE49-F238E27FC236}">
                <a16:creationId xmlns:a16="http://schemas.microsoft.com/office/drawing/2014/main" id="{AEAE5BEB-8C71-1844-C01B-12702041D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3835" y="2993692"/>
            <a:ext cx="3148065" cy="1435803"/>
          </a:xfrm>
          <a:prstGeom prst="rect">
            <a:avLst/>
          </a:prstGeom>
        </p:spPr>
      </p:pic>
      <p:pic>
        <p:nvPicPr>
          <p:cNvPr id="18" name="Picture 17" descr="A grid of black and white squares&#10;&#10;AI-generated content may be incorrect.">
            <a:extLst>
              <a:ext uri="{FF2B5EF4-FFF2-40B4-BE49-F238E27FC236}">
                <a16:creationId xmlns:a16="http://schemas.microsoft.com/office/drawing/2014/main" id="{C6C46301-F77C-D2A6-220C-6AC32DEB0C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9267" y="2845136"/>
            <a:ext cx="2564633" cy="1167727"/>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2224CE8D-922C-41AE-804D-2E63A50D48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24" y="4934011"/>
            <a:ext cx="2995332" cy="1363832"/>
          </a:xfrm>
          <a:prstGeom prst="rect">
            <a:avLst/>
          </a:prstGeom>
        </p:spPr>
      </p:pic>
      <p:pic>
        <p:nvPicPr>
          <p:cNvPr id="22" name="Picture 21" descr="A black and white grid with numbers&#10;&#10;AI-generated content may be incorrect.">
            <a:extLst>
              <a:ext uri="{FF2B5EF4-FFF2-40B4-BE49-F238E27FC236}">
                <a16:creationId xmlns:a16="http://schemas.microsoft.com/office/drawing/2014/main" id="{5145FD34-039C-0146-A195-5E5A291B7B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9083" y="4783975"/>
            <a:ext cx="3372817" cy="1540492"/>
          </a:xfrm>
          <a:prstGeom prst="rect">
            <a:avLst/>
          </a:prstGeom>
        </p:spPr>
      </p:pic>
      <p:pic>
        <p:nvPicPr>
          <p:cNvPr id="24" name="Picture 23" descr="A screenshot of a grid&#10;&#10;AI-generated content may be incorrect.">
            <a:extLst>
              <a:ext uri="{FF2B5EF4-FFF2-40B4-BE49-F238E27FC236}">
                <a16:creationId xmlns:a16="http://schemas.microsoft.com/office/drawing/2014/main" id="{FF676085-7A2D-E76F-7C6A-4E60AB228B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5082" y="4429495"/>
            <a:ext cx="3367558" cy="1528976"/>
          </a:xfrm>
          <a:prstGeom prst="rect">
            <a:avLst/>
          </a:prstGeom>
        </p:spPr>
      </p:pic>
    </p:spTree>
    <p:extLst>
      <p:ext uri="{BB962C8B-B14F-4D97-AF65-F5344CB8AC3E}">
        <p14:creationId xmlns:p14="http://schemas.microsoft.com/office/powerpoint/2010/main" val="214532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squares with numbers&#10;&#10;AI-generated content may be incorrect.">
            <a:extLst>
              <a:ext uri="{FF2B5EF4-FFF2-40B4-BE49-F238E27FC236}">
                <a16:creationId xmlns:a16="http://schemas.microsoft.com/office/drawing/2014/main" id="{E249CD75-2CE9-8766-7992-74E8C302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550" y="2178224"/>
            <a:ext cx="3819108" cy="1736939"/>
          </a:xfrm>
          <a:prstGeom prst="rect">
            <a:avLst/>
          </a:prstGeom>
        </p:spPr>
      </p:pic>
      <p:pic>
        <p:nvPicPr>
          <p:cNvPr id="7" name="Picture 6" descr="A black and white grid with numbers&#10;&#10;AI-generated content may be incorrect.">
            <a:extLst>
              <a:ext uri="{FF2B5EF4-FFF2-40B4-BE49-F238E27FC236}">
                <a16:creationId xmlns:a16="http://schemas.microsoft.com/office/drawing/2014/main" id="{1ABB9934-612A-A91D-278F-F559EDA1B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343" y="1743112"/>
            <a:ext cx="4777158" cy="2172051"/>
          </a:xfrm>
          <a:prstGeom prst="rect">
            <a:avLst/>
          </a:prstGeom>
        </p:spPr>
      </p:pic>
    </p:spTree>
    <p:extLst>
      <p:ext uri="{BB962C8B-B14F-4D97-AF65-F5344CB8AC3E}">
        <p14:creationId xmlns:p14="http://schemas.microsoft.com/office/powerpoint/2010/main" val="148435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12300</TotalTime>
  <Words>4250</Words>
  <Application>Microsoft Office PowerPoint</Application>
  <PresentationFormat>Màn hình rộng</PresentationFormat>
  <Paragraphs>506</Paragraphs>
  <Slides>36</Slides>
  <Notes>27</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36</vt:i4>
      </vt:variant>
    </vt:vector>
  </HeadingPairs>
  <TitlesOfParts>
    <vt:vector size="49"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Bản trình bày PowerPoint</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 program</vt:lpstr>
      <vt:lpstr>Skeletonizaton</vt:lpstr>
      <vt:lpstr>Skeleton</vt:lpstr>
      <vt:lpstr>Program to process fingerprint images</vt:lpstr>
      <vt:lpstr>Bản trình bày PowerPoint</vt:lpstr>
      <vt:lpstr>Thinning</vt:lpstr>
      <vt:lpstr>Thinning</vt:lpstr>
      <vt:lpstr>Thinning</vt:lpstr>
      <vt:lpstr>Thinning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309</cp:revision>
  <dcterms:created xsi:type="dcterms:W3CDTF">2024-11-29T08:47:06Z</dcterms:created>
  <dcterms:modified xsi:type="dcterms:W3CDTF">2025-06-03T17:48:24Z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